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5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6866DC-85A3-E1C4-1CFC-6DE71EF4CD06}" v="440" dt="2025-11-25T12:46:58.412"/>
    <p1510:client id="{3D4B596C-7DE8-298F-DCEE-654E4BD332AC}" v="124" dt="2025-11-25T12:51:52.566"/>
    <p1510:client id="{9EDAE855-935E-EE80-F631-C1BC06B0EEAF}" v="215" dt="2025-11-25T12:50:30.51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272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329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73584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57557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96290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871304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016465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42029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7781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36801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46465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056060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98977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871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132603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1699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FC25CC-EE5A-4361-84C3-61943080B292}" type="datetimeFigureOut">
              <a:rPr lang="nl-NL" smtClean="0"/>
              <a:t>25-11-2025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56C544E-C080-4996-8A78-47A8B0C5938F}" type="slidenum">
              <a:rPr lang="nl-NL" smtClean="0"/>
              <a:t>‹№›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68133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B43E86-3637-886C-4718-A7B1A50DE4E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NL"/>
              <a:t>Plasticvanger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1CFF8621-0E87-0A56-6361-932378D6D8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l"/>
            <a:r>
              <a:rPr lang="en-US"/>
              <a:t>Merel van der Leeden</a:t>
            </a:r>
          </a:p>
          <a:p>
            <a:pPr algn="l"/>
            <a:r>
              <a:rPr lang="en-US"/>
              <a:t>Aron </a:t>
            </a:r>
            <a:r>
              <a:rPr lang="en-US" err="1"/>
              <a:t>Vleij</a:t>
            </a:r>
            <a:endParaRPr lang="en-US"/>
          </a:p>
          <a:p>
            <a:pPr algn="l"/>
            <a:r>
              <a:rPr lang="en-US"/>
              <a:t>Pavlo Petrashkevych</a:t>
            </a:r>
          </a:p>
          <a:p>
            <a:pPr algn="l"/>
            <a:r>
              <a:rPr lang="en-US"/>
              <a:t>Jullian Lima Spencer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62805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29E17-1B97-C831-7225-46CA6E30D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err="1"/>
              <a:t>Retrospective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42C2D7A-ABAA-CE8B-7D60-1D743C7E7A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Communicatie </a:t>
            </a:r>
          </a:p>
          <a:p>
            <a:r>
              <a:rPr lang="nl-NL"/>
              <a:t>50% presentatie</a:t>
            </a:r>
          </a:p>
          <a:p>
            <a:r>
              <a:rPr lang="nl-NL"/>
              <a:t>Spullen afwezig</a:t>
            </a:r>
          </a:p>
          <a:p>
            <a:pPr marL="0" indent="0">
              <a:buNone/>
            </a:pP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2861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9BC202-3FF4-CE3E-8084-8B10EEEDB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Inleiding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808454A-0D24-6985-6058-7F9E03EAD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/>
              <a:t>Vorige sprint</a:t>
            </a:r>
          </a:p>
          <a:p>
            <a:r>
              <a:rPr lang="nl-NL" err="1"/>
              <a:t>Raspberry</a:t>
            </a:r>
            <a:r>
              <a:rPr lang="nl-NL"/>
              <a:t> pi 4</a:t>
            </a:r>
          </a:p>
          <a:p>
            <a:r>
              <a:rPr lang="nl-NL"/>
              <a:t>Windsnelheid sensor</a:t>
            </a:r>
          </a:p>
          <a:p>
            <a:r>
              <a:rPr lang="nl-NL"/>
              <a:t>Windrichting sensor</a:t>
            </a:r>
          </a:p>
          <a:p>
            <a:r>
              <a:rPr lang="nl-NL"/>
              <a:t>Onderzoek behuizing</a:t>
            </a:r>
          </a:p>
          <a:p>
            <a:r>
              <a:rPr lang="nl-NL"/>
              <a:t>Risico analyse</a:t>
            </a:r>
          </a:p>
          <a:p>
            <a:r>
              <a:rPr lang="nl-NL"/>
              <a:t>Sprint 5</a:t>
            </a:r>
          </a:p>
          <a:p>
            <a:r>
              <a:rPr lang="nl-NL" err="1"/>
              <a:t>Retrospective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63957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7F08F1-291D-AC96-8489-EDFD42975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Vorige sprint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289BB8FA-1D33-AD43-DDC5-9934A0ACE6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Sensoren zijn opgehaald</a:t>
            </a:r>
          </a:p>
        </p:txBody>
      </p:sp>
      <p:graphicFrame>
        <p:nvGraphicFramePr>
          <p:cNvPr id="6" name="Tabel 5">
            <a:extLst>
              <a:ext uri="{FF2B5EF4-FFF2-40B4-BE49-F238E27FC236}">
                <a16:creationId xmlns:a16="http://schemas.microsoft.com/office/drawing/2014/main" id="{3C2709FD-A52E-A87A-F65A-90DD9C89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423705"/>
              </p:ext>
            </p:extLst>
          </p:nvPr>
        </p:nvGraphicFramePr>
        <p:xfrm>
          <a:off x="3857134" y="1154783"/>
          <a:ext cx="8128000" cy="50926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36503021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63980556"/>
                    </a:ext>
                  </a:extLst>
                </a:gridCol>
              </a:tblGrid>
              <a:tr h="368299">
                <a:tc>
                  <a:txBody>
                    <a:bodyPr/>
                    <a:lstStyle/>
                    <a:p>
                      <a:r>
                        <a:rPr lang="en-US"/>
                        <a:t>User story</a:t>
                      </a:r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Taak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4233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1.1 Ik wil dat er een sensor is die de windsnelheid meet zodat ik de data van de windsnelheid kan krijgen.</a:t>
                      </a:r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1.1.4 Kalibreer de windsnelheid sensor.</a:t>
                      </a:r>
                    </a:p>
                    <a:p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302914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400" b="0" kern="100">
                          <a:effectLst/>
                          <a:latin typeface="Arial" panose="020B0604020202020204" pitchFamily="34" charset="0"/>
                          <a:ea typeface="Aptos" panose="020B0004020202020204" pitchFamily="34" charset="0"/>
                          <a:cs typeface="Arial" panose="020B0604020202020204" pitchFamily="34" charset="0"/>
                        </a:rPr>
                        <a:t>1.2 Ik wil dat de windsnelheid gemeten word vanuit het weerstation.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1.2.1 Integreer de </a:t>
                      </a:r>
                      <a:r>
                        <a:rPr lang="nl-NL" sz="1400" b="0" kern="1200" err="1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windssnelheids</a:t>
                      </a: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 sensor met de microcontroller.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1.2.2 Maak een elektrisch schema van het weerstation.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1.2.3 Test de windsnelheid sensor.</a:t>
                      </a:r>
                    </a:p>
                    <a:p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2317157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2.1 Ik wil dat er een sensor is die de windrichting meet zodat ik de data van de windrichting kan krijgen.</a:t>
                      </a:r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2.1.4 Kalibeer de windrichting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46558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2.2 Ik wil dat de windrichting gemeten word vanuit het weerstation.</a:t>
                      </a:r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2.2.1 Integreer de windrichting sensor met de microcontroller.</a:t>
                      </a:r>
                    </a:p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2.2.2 Maak een elektrisch schema van het weerstation.</a:t>
                      </a:r>
                    </a:p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2.2.3 Test de windrichting sensor.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050742"/>
                  </a:ext>
                </a:extLst>
              </a:tr>
              <a:tr h="370839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4.1 Ik wil dat het weerstation altijd buiten kan blijven zonder dat ik me zorgen hoef te maken dat die kapot gaat.</a:t>
                      </a:r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4.1.2 Maak een schets van de behuizing</a:t>
                      </a:r>
                    </a:p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4.1.3 Ontwerp de behuizing.</a:t>
                      </a:r>
                    </a:p>
                    <a:p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438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217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231C79-E1E7-1584-AA10-92CAA3130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Raspberry pi 4</a:t>
            </a: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E21118A1-A199-CB3E-5694-0609231EAC0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677334" y="2160589"/>
            <a:ext cx="8596668" cy="2175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en-NL"/>
              <a:t>jjnknj</a:t>
            </a:r>
          </a:p>
        </p:txBody>
      </p:sp>
      <p:pic>
        <p:nvPicPr>
          <p:cNvPr id="3082" name="Picture 10" descr="Raspberry Pi 4 B 8GB Computerbord - RobotShop">
            <a:extLst>
              <a:ext uri="{FF2B5EF4-FFF2-40B4-BE49-F238E27FC236}">
                <a16:creationId xmlns:a16="http://schemas.microsoft.com/office/drawing/2014/main" id="{DD2B4A28-C741-633F-389E-251DEFC3C7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548" y="2055430"/>
            <a:ext cx="3600049" cy="2365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74135D-1ADA-C420-BF73-360C859D754C}"/>
              </a:ext>
            </a:extLst>
          </p:cNvPr>
          <p:cNvSpPr txBox="1"/>
          <p:nvPr/>
        </p:nvSpPr>
        <p:spPr>
          <a:xfrm>
            <a:off x="4768156" y="2054765"/>
            <a:ext cx="586423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Binnen </a:t>
            </a:r>
            <a:r>
              <a:rPr lang="en-GB" err="1"/>
              <a:t>gekomen</a:t>
            </a:r>
            <a:r>
              <a:rPr lang="en-GB"/>
              <a:t> (</a:t>
            </a:r>
            <a:r>
              <a:rPr lang="en-GB" err="1"/>
              <a:t>yaayy</a:t>
            </a:r>
            <a:r>
              <a:rPr lang="en-GB"/>
              <a:t>)</a:t>
            </a:r>
          </a:p>
          <a:p>
            <a:endParaRPr lang="en-GB"/>
          </a:p>
          <a:p>
            <a:r>
              <a:rPr lang="en-GB" err="1"/>
              <a:t>Gedoe</a:t>
            </a:r>
            <a:r>
              <a:rPr lang="en-GB"/>
              <a:t> met </a:t>
            </a:r>
            <a:r>
              <a:rPr lang="en-GB" err="1"/>
              <a:t>werkend</a:t>
            </a:r>
            <a:r>
              <a:rPr lang="en-GB"/>
              <a:t> </a:t>
            </a:r>
            <a:r>
              <a:rPr lang="en-GB" err="1"/>
              <a:t>krijgen</a:t>
            </a:r>
            <a:r>
              <a:rPr lang="en-GB"/>
              <a:t>  (Kabels &amp; </a:t>
            </a:r>
            <a:r>
              <a:rPr lang="en-GB" err="1"/>
              <a:t>stroom</a:t>
            </a:r>
            <a:r>
              <a:rPr lang="en-GB"/>
              <a:t>)</a:t>
            </a:r>
          </a:p>
          <a:p>
            <a:endParaRPr lang="en-GB"/>
          </a:p>
          <a:p>
            <a:r>
              <a:rPr lang="en-GB"/>
              <a:t>Code </a:t>
            </a:r>
            <a:r>
              <a:rPr lang="en-GB" err="1"/>
              <a:t>schrijven</a:t>
            </a:r>
          </a:p>
          <a:p>
            <a:endParaRPr lang="en-GB"/>
          </a:p>
          <a:p>
            <a:r>
              <a:rPr lang="en-GB" err="1"/>
              <a:t>Communicatie</a:t>
            </a:r>
            <a:r>
              <a:rPr lang="en-GB"/>
              <a:t> </a:t>
            </a:r>
            <a:r>
              <a:rPr lang="en-GB" err="1"/>
              <a:t>probleem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9119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320B75-FEFB-64E7-1E78-E6330C9E0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Windsnelheid sensor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CAC0202-7AC0-6C51-96A4-F25AD13AF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Werkend gekregen</a:t>
            </a:r>
          </a:p>
          <a:p>
            <a:r>
              <a:rPr lang="nl-NL"/>
              <a:t>Microcontroller communicatie probleem</a:t>
            </a:r>
          </a:p>
          <a:p>
            <a:r>
              <a:rPr lang="nl-NL"/>
              <a:t>Oplossing gevonden</a:t>
            </a:r>
          </a:p>
          <a:p>
            <a:endParaRPr lang="nl-NL"/>
          </a:p>
          <a:p>
            <a:endParaRPr lang="nl-NL"/>
          </a:p>
        </p:txBody>
      </p:sp>
      <p:pic>
        <p:nvPicPr>
          <p:cNvPr id="1032" name="Picture 8" descr="Raspberry Pi Analog Input ADS1115 16-Bit ADC Module - 4-Channel With  Programmable Gain Amplifier For Arduino &amp; Raspberry Pi 4-channel I2C ADC  Breakout Board">
            <a:extLst>
              <a:ext uri="{FF2B5EF4-FFF2-40B4-BE49-F238E27FC236}">
                <a16:creationId xmlns:a16="http://schemas.microsoft.com/office/drawing/2014/main" id="{655AACB0-6443-2B03-F7B0-B170829E71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73" y="3898237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WhatsApp Video 2025-11-25 at 12.51.42_d3b19d2f">
            <a:hlinkClick r:id="" action="ppaction://media"/>
            <a:extLst>
              <a:ext uri="{FF2B5EF4-FFF2-40B4-BE49-F238E27FC236}">
                <a16:creationId xmlns:a16="http://schemas.microsoft.com/office/drawing/2014/main" id="{8EFD9288-0627-579E-1C3E-91B18DD549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47942" y="643862"/>
            <a:ext cx="3517717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031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746105-3A9C-DF7F-306B-52E32E4F5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Windrichting sensor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9103623-D0E7-E767-CB33-737B30D5AB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Probleem met sensorcommunicatie</a:t>
            </a:r>
          </a:p>
          <a:p>
            <a:r>
              <a:rPr lang="nl-NL"/>
              <a:t>Proberen een communicatie chip te gebruiken</a:t>
            </a:r>
          </a:p>
          <a:p>
            <a:r>
              <a:rPr lang="nl-NL"/>
              <a:t>Een adapter proberen</a:t>
            </a:r>
          </a:p>
          <a:p>
            <a:endParaRPr lang="nl-NL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DEE8532-B1ED-1F55-3DFF-65E5B188B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9035" y="4099356"/>
            <a:ext cx="7529213" cy="2615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025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lmo Fire GIFs | Tenor">
            <a:extLst>
              <a:ext uri="{FF2B5EF4-FFF2-40B4-BE49-F238E27FC236}">
                <a16:creationId xmlns:a16="http://schemas.microsoft.com/office/drawing/2014/main" id="{F84A9857-CBEA-66B6-D79B-D7932C6528D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" r="16084" b="1"/>
          <a:stretch>
            <a:fillRect/>
          </a:stretch>
        </p:blipFill>
        <p:spPr bwMode="auto">
          <a:xfrm>
            <a:off x="888603" y="1261330"/>
            <a:ext cx="4973212" cy="4335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A5AFB369-4673-4727-A7CD-D86AFE0AE0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032" name="Freeform 14">
              <a:extLst>
                <a:ext uri="{FF2B5EF4-FFF2-40B4-BE49-F238E27FC236}">
                  <a16:creationId xmlns:a16="http://schemas.microsoft.com/office/drawing/2014/main" id="{50709826-4D6B-4A97-8DB3-5DA1666262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cxnSp>
          <p:nvCxnSpPr>
            <p:cNvPr id="1033" name="Straight Connector 1032">
              <a:extLst>
                <a:ext uri="{FF2B5EF4-FFF2-40B4-BE49-F238E27FC236}">
                  <a16:creationId xmlns:a16="http://schemas.microsoft.com/office/drawing/2014/main" id="{47263F58-6EE6-45B3-9BF2-C0BD5D30A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4" name="Straight Connector 1033">
              <a:extLst>
                <a:ext uri="{FF2B5EF4-FFF2-40B4-BE49-F238E27FC236}">
                  <a16:creationId xmlns:a16="http://schemas.microsoft.com/office/drawing/2014/main" id="{5197CE03-EB81-4718-BEA1-C2D488961E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5" name="Rectangle 23">
              <a:extLst>
                <a:ext uri="{FF2B5EF4-FFF2-40B4-BE49-F238E27FC236}">
                  <a16:creationId xmlns:a16="http://schemas.microsoft.com/office/drawing/2014/main" id="{A3451629-72D6-4E33-A99A-40FAF7445D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6" name="Rectangle 25">
              <a:extLst>
                <a:ext uri="{FF2B5EF4-FFF2-40B4-BE49-F238E27FC236}">
                  <a16:creationId xmlns:a16="http://schemas.microsoft.com/office/drawing/2014/main" id="{E04F0FD4-BCD5-4435-A6B5-A2E69303B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7" name="Isosceles Triangle 1036">
              <a:extLst>
                <a:ext uri="{FF2B5EF4-FFF2-40B4-BE49-F238E27FC236}">
                  <a16:creationId xmlns:a16="http://schemas.microsoft.com/office/drawing/2014/main" id="{DE110F09-1C81-4E73-B5E9-D857CD879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8" name="Rectangle 27">
              <a:extLst>
                <a:ext uri="{FF2B5EF4-FFF2-40B4-BE49-F238E27FC236}">
                  <a16:creationId xmlns:a16="http://schemas.microsoft.com/office/drawing/2014/main" id="{273A9C01-06BD-4E8E-8BBF-2E2A9ECF4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39" name="Rectangle 28">
              <a:extLst>
                <a:ext uri="{FF2B5EF4-FFF2-40B4-BE49-F238E27FC236}">
                  <a16:creationId xmlns:a16="http://schemas.microsoft.com/office/drawing/2014/main" id="{B206C9B2-27BE-4B6F-A4D0-485FBBEB5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0" name="Rectangle 29">
              <a:extLst>
                <a:ext uri="{FF2B5EF4-FFF2-40B4-BE49-F238E27FC236}">
                  <a16:creationId xmlns:a16="http://schemas.microsoft.com/office/drawing/2014/main" id="{2E7D673E-0C5C-4F2B-B46E-3E9286B9E8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041" name="Isosceles Triangle 1040">
              <a:extLst>
                <a:ext uri="{FF2B5EF4-FFF2-40B4-BE49-F238E27FC236}">
                  <a16:creationId xmlns:a16="http://schemas.microsoft.com/office/drawing/2014/main" id="{F0F78B34-9B26-4CA9-B8F0-B9638730F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FA148CC3-E902-049A-7CC2-E64C272CD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856" y="1680201"/>
            <a:ext cx="3179146" cy="236755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600"/>
              <a:t>Onderzoek behuizing</a:t>
            </a:r>
          </a:p>
        </p:txBody>
      </p:sp>
    </p:spTree>
    <p:extLst>
      <p:ext uri="{BB962C8B-B14F-4D97-AF65-F5344CB8AC3E}">
        <p14:creationId xmlns:p14="http://schemas.microsoft.com/office/powerpoint/2010/main" val="914693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FA11A-B252-5C99-1AEE-D29A8E714F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111043"/>
          </a:xfrm>
        </p:spPr>
        <p:txBody>
          <a:bodyPr>
            <a:normAutofit fontScale="90000"/>
          </a:bodyPr>
          <a:lstStyle/>
          <a:p>
            <a:r>
              <a:rPr lang="nl-NL" sz="4000"/>
              <a:t>Risico analyse  </a:t>
            </a:r>
            <a:br>
              <a:rPr lang="nl-NL"/>
            </a:br>
            <a:r>
              <a:rPr lang="nl-NL" sz="1600">
                <a:solidFill>
                  <a:schemeClr val="tx1">
                    <a:lumMod val="95000"/>
                    <a:lumOff val="5000"/>
                  </a:schemeClr>
                </a:solidFill>
              </a:rPr>
              <a:t>1 = kleine kans/laag risico</a:t>
            </a:r>
            <a:br>
              <a:rPr lang="nl-NL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nl-NL" sz="1600">
                <a:solidFill>
                  <a:schemeClr val="tx1">
                    <a:lumMod val="95000"/>
                    <a:lumOff val="5000"/>
                  </a:schemeClr>
                </a:solidFill>
              </a:rPr>
              <a:t>5 = grote kans/groot risico</a:t>
            </a:r>
            <a:br>
              <a:rPr lang="nl-NL"/>
            </a:br>
            <a:endParaRPr lang="nl-NL" sz="1400"/>
          </a:p>
        </p:txBody>
      </p:sp>
      <p:graphicFrame>
        <p:nvGraphicFramePr>
          <p:cNvPr id="14" name="Tijdelijke aanduiding voor inhoud 13">
            <a:extLst>
              <a:ext uri="{FF2B5EF4-FFF2-40B4-BE49-F238E27FC236}">
                <a16:creationId xmlns:a16="http://schemas.microsoft.com/office/drawing/2014/main" id="{600011E8-FAF6-D42F-8ED7-46D1BDCFB5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2905"/>
              </p:ext>
            </p:extLst>
          </p:nvPr>
        </p:nvGraphicFramePr>
        <p:xfrm>
          <a:off x="500990" y="1720643"/>
          <a:ext cx="10855267" cy="4949682"/>
        </p:xfrm>
        <a:graphic>
          <a:graphicData uri="http://schemas.openxmlformats.org/drawingml/2006/table">
            <a:tbl>
              <a:tblPr firstRow="1" firstCol="1" bandRow="1"/>
              <a:tblGrid>
                <a:gridCol w="1583707">
                  <a:extLst>
                    <a:ext uri="{9D8B030D-6E8A-4147-A177-3AD203B41FA5}">
                      <a16:colId xmlns:a16="http://schemas.microsoft.com/office/drawing/2014/main" val="3251456544"/>
                    </a:ext>
                  </a:extLst>
                </a:gridCol>
                <a:gridCol w="761873">
                  <a:extLst>
                    <a:ext uri="{9D8B030D-6E8A-4147-A177-3AD203B41FA5}">
                      <a16:colId xmlns:a16="http://schemas.microsoft.com/office/drawing/2014/main" val="1790380332"/>
                    </a:ext>
                  </a:extLst>
                </a:gridCol>
                <a:gridCol w="825360">
                  <a:extLst>
                    <a:ext uri="{9D8B030D-6E8A-4147-A177-3AD203B41FA5}">
                      <a16:colId xmlns:a16="http://schemas.microsoft.com/office/drawing/2014/main" val="2237206817"/>
                    </a:ext>
                  </a:extLst>
                </a:gridCol>
                <a:gridCol w="1731144">
                  <a:extLst>
                    <a:ext uri="{9D8B030D-6E8A-4147-A177-3AD203B41FA5}">
                      <a16:colId xmlns:a16="http://schemas.microsoft.com/office/drawing/2014/main" val="841126621"/>
                    </a:ext>
                  </a:extLst>
                </a:gridCol>
                <a:gridCol w="1633793">
                  <a:extLst>
                    <a:ext uri="{9D8B030D-6E8A-4147-A177-3AD203B41FA5}">
                      <a16:colId xmlns:a16="http://schemas.microsoft.com/office/drawing/2014/main" val="3581734858"/>
                    </a:ext>
                  </a:extLst>
                </a:gridCol>
                <a:gridCol w="1523744">
                  <a:extLst>
                    <a:ext uri="{9D8B030D-6E8A-4147-A177-3AD203B41FA5}">
                      <a16:colId xmlns:a16="http://schemas.microsoft.com/office/drawing/2014/main" val="217119461"/>
                    </a:ext>
                  </a:extLst>
                </a:gridCol>
                <a:gridCol w="761873">
                  <a:extLst>
                    <a:ext uri="{9D8B030D-6E8A-4147-A177-3AD203B41FA5}">
                      <a16:colId xmlns:a16="http://schemas.microsoft.com/office/drawing/2014/main" val="1704957896"/>
                    </a:ext>
                  </a:extLst>
                </a:gridCol>
                <a:gridCol w="791500">
                  <a:extLst>
                    <a:ext uri="{9D8B030D-6E8A-4147-A177-3AD203B41FA5}">
                      <a16:colId xmlns:a16="http://schemas.microsoft.com/office/drawing/2014/main" val="2637517760"/>
                    </a:ext>
                  </a:extLst>
                </a:gridCol>
                <a:gridCol w="1242273">
                  <a:extLst>
                    <a:ext uri="{9D8B030D-6E8A-4147-A177-3AD203B41FA5}">
                      <a16:colId xmlns:a16="http://schemas.microsoft.com/office/drawing/2014/main" val="4008234438"/>
                    </a:ext>
                  </a:extLst>
                </a:gridCol>
              </a:tblGrid>
              <a:tr h="42406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Risico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Kans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Impact 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Gevolg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Oplossing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Maatregel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Kans (na)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Impact (na)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b="1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Oplossing toegepast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8673721"/>
                  </a:ext>
                </a:extLst>
              </a:tr>
              <a:tr h="8273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De windsnelheid sensor gaat kapot en stuurt daardoor geen waardes meer door.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2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5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De motor gaat niet meer draaien aangezien de windsnelheid altijd op    0 m/s gaat staan.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Accepteren dat er voor een tijd geen motor draaien en de sensor vervangen.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 err="1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Nvt</a:t>
                      </a: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9768597"/>
                  </a:ext>
                </a:extLst>
              </a:tr>
              <a:tr h="11606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De windrichting sensor gaat kapot en stuurt daardoor geen waardes meer door.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2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3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891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De motor gaat altijd draaien op de gegevens van de windsnelheid, ook op momenten dat die niet zou moeten draaien, en daardoor energie verspillen.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Accepteren dat de motor voor een tijd niet optimaal draait en de sensor vervangen.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 err="1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Nvt</a:t>
                      </a: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7164314"/>
                  </a:ext>
                </a:extLst>
              </a:tr>
              <a:tr h="116061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De behuizing raakt beschadigt door wind of water/regen.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3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891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5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De sensoren en micro controller in de behuizing gaan kapot door water schade.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Overdragen aan de PO. Wij hebben geen toegang tot goede stevige manieren om de behuizing te maken.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Wij maken en tijdelijke behuizing en wij dragen het ontwerp over aan de PO zodat hij er een stevige versie van kan maken.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Nog niet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32512"/>
                  </a:ext>
                </a:extLst>
              </a:tr>
              <a:tr h="827374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De hardware wordt gesloopt door buitenstaanders.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1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solidFill>
                            <a:srgbClr val="000000"/>
                          </a:solidFill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5</a:t>
                      </a: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/>
                          <a:ea typeface="Aptos" panose="020B0004020202020204" pitchFamily="34" charset="0"/>
                          <a:cs typeface="Times New Roman"/>
                        </a:rPr>
                        <a:t>de motor zal niet meer draaien aangezien die niet meer aangestuurd gaat worden.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Overdragen aan de PO. Het weerstation staat op hun vlot waar iedereen op zou kunnen gaan.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endParaRPr lang="nl-NL" sz="1200" kern="100">
                        <a:effectLst/>
                        <a:latin typeface="Aptos"/>
                        <a:ea typeface="Aptos" panose="020B0004020202020204" pitchFamily="34" charset="0"/>
                        <a:cs typeface="Times New Roman"/>
                      </a:endParaRP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nl-NL" sz="1200" kern="100">
                          <a:effectLst/>
                          <a:latin typeface="Aptos" panose="020B0004020202020204" pitchFamily="34" charset="0"/>
                          <a:ea typeface="Aptos" panose="020B0004020202020204" pitchFamily="34" charset="0"/>
                          <a:cs typeface="Times New Roman" panose="02020603050405020304" pitchFamily="18" charset="0"/>
                        </a:rPr>
                        <a:t> </a:t>
                      </a:r>
                    </a:p>
                  </a:txBody>
                  <a:tcPr marL="56191" marR="56191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49809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1020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3EB9E2-E46C-C512-0CC9-F659CD910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Sprint 5</a:t>
            </a:r>
          </a:p>
        </p:txBody>
      </p:sp>
      <p:sp>
        <p:nvSpPr>
          <p:cNvPr id="11" name="Місце для вмісту 10">
            <a:extLst>
              <a:ext uri="{FF2B5EF4-FFF2-40B4-BE49-F238E27FC236}">
                <a16:creationId xmlns:a16="http://schemas.microsoft.com/office/drawing/2014/main" id="{F8E99817-2115-D1BA-CDD2-C2A438320C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uk-UA" err="1"/>
              <a:t>Documentatie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16851A-D0C3-06B1-A6BE-1D26DF31E170}"/>
              </a:ext>
            </a:extLst>
          </p:cNvPr>
          <p:cNvSpPr txBox="1"/>
          <p:nvPr/>
        </p:nvSpPr>
        <p:spPr>
          <a:xfrm>
            <a:off x="3048000" y="3429000"/>
            <a:ext cx="60960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>
                <a:solidFill>
                  <a:srgbClr val="FFFFFF"/>
                </a:solidFill>
                <a:latin typeface="Trebuchet MS"/>
                <a:ea typeface="Trebuchet MS"/>
                <a:cs typeface="Trebuchet MS"/>
              </a:rPr>
              <a:t>​</a:t>
            </a:r>
            <a:endParaRPr lang="en-US"/>
          </a:p>
          <a:p>
            <a:pPr algn="ctr"/>
            <a:endParaRPr lang="uk-UA"/>
          </a:p>
        </p:txBody>
      </p:sp>
      <p:graphicFrame>
        <p:nvGraphicFramePr>
          <p:cNvPr id="21" name="Tabel 5">
            <a:extLst>
              <a:ext uri="{FF2B5EF4-FFF2-40B4-BE49-F238E27FC236}">
                <a16:creationId xmlns:a16="http://schemas.microsoft.com/office/drawing/2014/main" id="{EB53B9D5-7AC6-00FC-B2BD-E57C3F5EA5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6230331"/>
              </p:ext>
            </p:extLst>
          </p:nvPr>
        </p:nvGraphicFramePr>
        <p:xfrm>
          <a:off x="3319252" y="885842"/>
          <a:ext cx="8141806" cy="5222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0903">
                  <a:extLst>
                    <a:ext uri="{9D8B030D-6E8A-4147-A177-3AD203B41FA5}">
                      <a16:colId xmlns:a16="http://schemas.microsoft.com/office/drawing/2014/main" val="3650302100"/>
                    </a:ext>
                  </a:extLst>
                </a:gridCol>
                <a:gridCol w="4070903">
                  <a:extLst>
                    <a:ext uri="{9D8B030D-6E8A-4147-A177-3AD203B41FA5}">
                      <a16:colId xmlns:a16="http://schemas.microsoft.com/office/drawing/2014/main" val="2063980556"/>
                    </a:ext>
                  </a:extLst>
                </a:gridCol>
              </a:tblGrid>
              <a:tr h="382308">
                <a:tc>
                  <a:txBody>
                    <a:bodyPr/>
                    <a:lstStyle/>
                    <a:p>
                      <a:r>
                        <a:rPr lang="en-US"/>
                        <a:t>User story</a:t>
                      </a:r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/>
                        <a:t>Taak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314233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1.1 Ik wil dat er een sensor is die de windsnelheid meet zodat ik de data van de windsnelheid kan krijgen.</a:t>
                      </a:r>
                      <a:endParaRPr lang="nl-NL" sz="1400" b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1.1.4 Kalibreer de windsnelheid sensor.</a:t>
                      </a:r>
                    </a:p>
                    <a:p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4302914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400" b="0" i="0" u="none" strike="noStrike" kern="1200" noProof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1.2 Ik wil dat de windsnelheid gemeten word vanuit het weerstation.</a:t>
                      </a:r>
                      <a:endParaRPr lang="nl-NL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4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1.2.2 Maak een elektrisch schema van het weerstation.</a:t>
                      </a:r>
                      <a:endParaRPr lang="en-US" sz="1400" b="0" i="0" u="none" strike="noStrike" noProof="0">
                        <a:solidFill>
                          <a:srgbClr val="000000"/>
                        </a:solidFill>
                        <a:latin typeface="Arial"/>
                      </a:endParaRPr>
                    </a:p>
                    <a:p>
                      <a:pPr marL="0" marR="0" lvl="0" indent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400" b="0" i="0" u="none" strike="noStrike" noProof="0">
                          <a:solidFill>
                            <a:schemeClr val="dk1"/>
                          </a:solidFill>
                          <a:latin typeface="Arial"/>
                        </a:rPr>
                        <a:t>1.2.3 Test de windsnelheid sensor.</a:t>
                      </a:r>
                      <a:endParaRPr lang="nl-NL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1738136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2.1 Ik wil dat er een sensor is die de windrichting meet zodat ik de data van de windrichting kan krijgen.</a:t>
                      </a:r>
                      <a:endParaRPr lang="nl-NL" sz="1400" b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2.1.4 Kalibeer de windrichting sensor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046558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2.2 Ik wil dat de windrichting gemeten word vanuit het weerstation.</a:t>
                      </a:r>
                      <a:endParaRPr lang="nl-NL" sz="1400" b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2.2.1 Integreer de windrichting sensor met de microcontroller..</a:t>
                      </a:r>
                      <a:endParaRPr lang="uk-UA"/>
                    </a:p>
                    <a:p>
                      <a:pPr lvl="0">
                        <a:buNone/>
                      </a:pPr>
                      <a:r>
                        <a:rPr lang="nl-NL" sz="14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1.2.2 Maak een elektrisch schema van het weerstation.</a:t>
                      </a:r>
                      <a:endParaRPr lang="nl-NL"/>
                    </a:p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2.2.3 Test de windrichting sensor.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050742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nl-NL" sz="14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3.1 Ik wil dat het weerstation </a:t>
                      </a:r>
                      <a:r>
                        <a:rPr lang="nl-NL" sz="1400" b="0" i="0" u="none" strike="noStrike" kern="1200" noProof="0" err="1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aangestuurt</a:t>
                      </a:r>
                      <a:r>
                        <a:rPr lang="nl-NL" sz="14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 word door een micro controller.</a:t>
                      </a:r>
                      <a:endParaRPr lang="nl-NL" sz="1400">
                        <a:latin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-NL" sz="14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3.1.4 maak een </a:t>
                      </a:r>
                      <a:r>
                        <a:rPr lang="nl-NL" sz="1400" b="0" i="0" u="none" strike="noStrike" kern="1200" noProof="0" err="1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electrisch</a:t>
                      </a:r>
                      <a:r>
                        <a:rPr lang="nl-NL" sz="1400" b="0" i="0" u="none" strike="noStrike" kern="1200" noProof="0">
                          <a:solidFill>
                            <a:schemeClr val="dk1"/>
                          </a:solidFill>
                          <a:effectLst/>
                          <a:latin typeface="Arial"/>
                        </a:rPr>
                        <a:t> schema van de sensoren en de microcontroller.</a:t>
                      </a:r>
                      <a:endParaRPr lang="nl-NL" sz="1400">
                        <a:latin typeface="Arial"/>
                      </a:endParaRPr>
                    </a:p>
                    <a:p>
                      <a:pPr lvl="0">
                        <a:buNone/>
                      </a:pPr>
                      <a:endParaRPr lang="nl-NL" sz="1400" b="0" kern="1200">
                        <a:solidFill>
                          <a:schemeClr val="dk1"/>
                        </a:solidFill>
                        <a:effectLst/>
                        <a:latin typeface="Arial"/>
                        <a:ea typeface="+mn-ea"/>
                        <a:cs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115311"/>
                  </a:ext>
                </a:extLst>
              </a:tr>
              <a:tr h="736297"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4.1 Ik wil dat het weerstation altijd buiten kan blijven zonder dat ik me zorgen hoef te maken dat die kapot gaat.</a:t>
                      </a:r>
                      <a:endParaRPr lang="nl-NL" sz="1400" b="0">
                        <a:latin typeface="Arial"/>
                        <a:cs typeface="Arial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4.1.2 Maak een schets van de behuizing</a:t>
                      </a:r>
                    </a:p>
                    <a:p>
                      <a:r>
                        <a:rPr lang="nl-NL" sz="1400" b="0" kern="1200">
                          <a:solidFill>
                            <a:schemeClr val="dk1"/>
                          </a:solidFill>
                          <a:effectLst/>
                          <a:latin typeface="Arial"/>
                          <a:ea typeface="+mn-ea"/>
                          <a:cs typeface="Arial"/>
                        </a:rPr>
                        <a:t>4.1.3 Ontwerp de behuizing.</a:t>
                      </a:r>
                    </a:p>
                    <a:p>
                      <a:endParaRPr lang="nl-NL" sz="1400" b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438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4738008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Application>Microsoft Office PowerPoint</Application>
  <PresentationFormat>Широкий екран</PresentationFormat>
  <Slides>10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слайдів</vt:lpstr>
      </vt:variant>
      <vt:variant>
        <vt:i4>10</vt:i4>
      </vt:variant>
    </vt:vector>
  </HeadingPairs>
  <TitlesOfParts>
    <vt:vector size="11" baseType="lpstr">
      <vt:lpstr>Facet</vt:lpstr>
      <vt:lpstr>Plasticvanger</vt:lpstr>
      <vt:lpstr>Inleiding</vt:lpstr>
      <vt:lpstr>Vorige sprint</vt:lpstr>
      <vt:lpstr>Raspberry pi 4</vt:lpstr>
      <vt:lpstr>Windsnelheid sensor</vt:lpstr>
      <vt:lpstr>Windrichting sensor</vt:lpstr>
      <vt:lpstr>Onderzoek behuizing</vt:lpstr>
      <vt:lpstr>Risico analyse   1 = kleine kans/laag risico 5 = grote kans/groot risico </vt:lpstr>
      <vt:lpstr>Sprint 5</vt:lpstr>
      <vt:lpstr>Retrospective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Merel van der Leeden (1103194)</dc:creator>
  <cp:revision>3</cp:revision>
  <dcterms:created xsi:type="dcterms:W3CDTF">2025-11-18T12:41:20Z</dcterms:created>
  <dcterms:modified xsi:type="dcterms:W3CDTF">2025-11-25T12:56:36Z</dcterms:modified>
</cp:coreProperties>
</file>

<file path=docProps/thumbnail.jpeg>
</file>